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3" r:id="rId4"/>
    <p:sldId id="264" r:id="rId5"/>
    <p:sldId id="265" r:id="rId6"/>
    <p:sldId id="266" r:id="rId7"/>
    <p:sldId id="267" r:id="rId8"/>
    <p:sldId id="268" r:id="rId9"/>
    <p:sldId id="257" r:id="rId10"/>
    <p:sldId id="269" r:id="rId11"/>
    <p:sldId id="270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>
              <a:solidFill>
                <a:prstClr val="white"/>
              </a:solidFill>
            </a:endParaRP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58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632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4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21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587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44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178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509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dirty="0" smtClean="0"/>
              <a:t>Kliknite ikonu da biste dodali  sliku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970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6980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953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dirty="0" smtClean="0"/>
              <a:t>Kliknite ikonu da biste dodali  sliku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27.9.2020.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27.9.2020.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>
              <a:solidFill>
                <a:prstClr val="white"/>
              </a:solidFill>
            </a:endParaRPr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19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e-sfera.hr/dodatni-digitalni-sadrzaji/a72b631a-6e45-4579-8582-5ba6d63dcbd7/assets/interactivity/kviz_a_4/index.html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72b631a-6e45-4579-8582-5ba6d63dcbd7/assets/video/nc1_t14_koliko_placamo_za_energiju.mp4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675524" y="2578955"/>
            <a:ext cx="9144000" cy="1655762"/>
          </a:xfrm>
        </p:spPr>
        <p:txBody>
          <a:bodyPr>
            <a:normAutofit/>
          </a:bodyPr>
          <a:lstStyle/>
          <a:p>
            <a:r>
              <a:rPr lang="hr-HR" sz="4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Rad i snaga električne struje </a:t>
            </a:r>
            <a:endParaRPr lang="hr-HR" sz="4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72196" y="541175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000099"/>
                </a:solidFill>
                <a:cs typeface="Alef" panose="00000500000000000000" pitchFamily="2" charset="-79"/>
              </a:rPr>
              <a:t>ELEKTRIČNA STRUJA </a:t>
            </a:r>
            <a:endParaRPr lang="hr-HR" dirty="0">
              <a:solidFill>
                <a:srgbClr val="000099"/>
              </a:solidFill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040836"/>
            <a:ext cx="10515600" cy="1154723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Klikom na sličicu pristupi kvizu kojim ćeš provjeriti znanje.</a:t>
            </a:r>
          </a:p>
          <a:p>
            <a:endParaRPr lang="hr-HR" dirty="0"/>
          </a:p>
        </p:txBody>
      </p:sp>
      <p:sp>
        <p:nvSpPr>
          <p:cNvPr id="4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7173" name="Picture 5" descr="List, Icon, Symbol, Paper, Sign, Fla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035" y="2081946"/>
            <a:ext cx="32385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4824888" y="2540894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A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Obični oblačić 10"/>
          <p:cNvSpPr/>
          <p:nvPr/>
        </p:nvSpPr>
        <p:spPr>
          <a:xfrm>
            <a:off x="10494329" y="510707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solidFill>
                <a:prstClr val="black"/>
              </a:solidFill>
            </a:endParaRPr>
          </a:p>
        </p:txBody>
      </p:sp>
      <p:sp>
        <p:nvSpPr>
          <p:cNvPr id="12" name="Akcijski gumb: Pomoć 11">
            <a:hlinkClick r:id="" action="ppaction://noaction" highlightClick="1"/>
          </p:cNvPr>
          <p:cNvSpPr/>
          <p:nvPr/>
        </p:nvSpPr>
        <p:spPr>
          <a:xfrm>
            <a:off x="10791792" y="726871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27071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879645"/>
            <a:ext cx="10060432" cy="986890"/>
          </a:xfrm>
        </p:spPr>
        <p:txBody>
          <a:bodyPr>
            <a:normAutofit/>
          </a:bodyPr>
          <a:lstStyle/>
          <a:p>
            <a:r>
              <a:rPr lang="hr-H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Razmislite </a:t>
            </a:r>
            <a:endParaRPr lang="hr-H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767010"/>
            <a:ext cx="10515600" cy="2382959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hr-HR" dirty="0" smtClean="0"/>
              <a:t>Svakodnevno koristite uređaje koji za rad koriste električnu energiju.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r-HR" dirty="0" smtClean="0"/>
              <a:t> O čemu ovisi rad različitih uređaja?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r-HR" dirty="0" smtClean="0"/>
              <a:t>Kako se mjeri potrošena električna energija u svakom kućanstvu? </a:t>
            </a:r>
            <a:endParaRPr lang="hr-HR" dirty="0"/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065" y="4497285"/>
            <a:ext cx="2069489" cy="1383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272" y="4403305"/>
            <a:ext cx="1390649" cy="15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877908" y="4403306"/>
            <a:ext cx="1975453" cy="1314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46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853121"/>
            <a:ext cx="10094706" cy="928788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Rad električne struje u strujnom krugu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199" y="1989748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pl-PL" dirty="0"/>
              <a:t>Rad </a:t>
            </a:r>
            <a:r>
              <a:rPr lang="pl-PL" i="1" dirty="0"/>
              <a:t>W </a:t>
            </a:r>
            <a:r>
              <a:rPr lang="pl-PL" dirty="0"/>
              <a:t>što ga električna struja obavi tijekom vremena</a:t>
            </a:r>
            <a:r>
              <a:rPr lang="pl-PL" i="1" dirty="0"/>
              <a:t> t </a:t>
            </a:r>
            <a:r>
              <a:rPr lang="pl-PL" dirty="0"/>
              <a:t>jednak</a:t>
            </a:r>
          </a:p>
          <a:p>
            <a:pPr marL="0" indent="0" algn="ctr">
              <a:buNone/>
            </a:pPr>
            <a:r>
              <a:rPr lang="pl-PL" dirty="0" smtClean="0"/>
              <a:t>           je </a:t>
            </a:r>
            <a:r>
              <a:rPr lang="pl-PL" dirty="0"/>
              <a:t>umnošku napona </a:t>
            </a:r>
            <a:r>
              <a:rPr lang="pl-PL" i="1" dirty="0"/>
              <a:t>U</a:t>
            </a:r>
            <a:r>
              <a:rPr lang="pl-PL" dirty="0"/>
              <a:t>, struje </a:t>
            </a:r>
            <a:r>
              <a:rPr lang="pl-PL" i="1" dirty="0"/>
              <a:t>I</a:t>
            </a:r>
            <a:r>
              <a:rPr lang="pl-PL" dirty="0"/>
              <a:t> i </a:t>
            </a:r>
            <a:r>
              <a:rPr lang="pl-PL" dirty="0" smtClean="0"/>
              <a:t>vremena </a:t>
            </a:r>
            <a:r>
              <a:rPr lang="pl-PL" i="1" dirty="0" smtClean="0"/>
              <a:t>t.</a:t>
            </a:r>
            <a:endParaRPr lang="pl-PL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711" y="3268296"/>
            <a:ext cx="23336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961293" y="5181600"/>
            <a:ext cx="962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 smtClean="0"/>
              <a:t>Energija električnog izvora smanjuje se za obavljeni rad. </a:t>
            </a:r>
            <a:endParaRPr lang="hr-HR" sz="2800" dirty="0"/>
          </a:p>
        </p:txBody>
      </p:sp>
      <p:sp>
        <p:nvSpPr>
          <p:cNvPr id="11" name="Pravokutnik 10"/>
          <p:cNvSpPr/>
          <p:nvPr/>
        </p:nvSpPr>
        <p:spPr>
          <a:xfrm>
            <a:off x="2766646" y="4301461"/>
            <a:ext cx="615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smtClean="0">
                <a:latin typeface="Arial" charset="0"/>
                <a:cs typeface="Arial" charset="0"/>
              </a:rPr>
              <a:t>Mjerna jedinica rada - </a:t>
            </a:r>
            <a:r>
              <a:rPr lang="hr-HR" sz="2400" b="1" dirty="0" smtClean="0">
                <a:latin typeface="Arial" charset="0"/>
                <a:cs typeface="Arial" charset="0"/>
              </a:rPr>
              <a:t>džul </a:t>
            </a:r>
            <a:r>
              <a:rPr lang="hr-HR" sz="2400" b="1" dirty="0">
                <a:latin typeface="Arial" charset="0"/>
                <a:cs typeface="Arial" charset="0"/>
              </a:rPr>
              <a:t>(</a:t>
            </a:r>
            <a:r>
              <a:rPr lang="en-US" sz="2400" dirty="0">
                <a:latin typeface="Arial" charset="0"/>
                <a:cs typeface="Arial" charset="0"/>
              </a:rPr>
              <a:t>znak</a:t>
            </a:r>
            <a:r>
              <a:rPr lang="en-US" sz="2400" b="1" dirty="0">
                <a:latin typeface="Arial" charset="0"/>
                <a:cs typeface="Arial" charset="0"/>
              </a:rPr>
              <a:t> </a:t>
            </a:r>
            <a:r>
              <a:rPr lang="hr-HR" sz="2400" b="1" dirty="0">
                <a:latin typeface="Arial" charset="0"/>
                <a:cs typeface="Arial" charset="0"/>
              </a:rPr>
              <a:t>J).</a:t>
            </a:r>
            <a:endParaRPr lang="en-US" sz="24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12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498216"/>
            <a:ext cx="10193740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Zadatak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82351" y="1333255"/>
            <a:ext cx="10515600" cy="1292713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hr-HR" dirty="0" smtClean="0"/>
              <a:t>Električna žarulja  priključena je na izvor napona 230 V i kroz nju prolazi struja od 0,4 A. </a:t>
            </a: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Koliki je rad električne struje u žarulji tijekom 60 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sekun</a:t>
            </a:r>
            <a:r>
              <a:rPr lang="hr-HR" dirty="0" smtClean="0">
                <a:solidFill>
                  <a:prstClr val="black"/>
                </a:solidFill>
                <a:cs typeface="Arial" pitchFamily="34" charset="0"/>
              </a:rPr>
              <a:t>di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?</a:t>
            </a:r>
            <a:endParaRPr lang="hr-HR" dirty="0">
              <a:solidFill>
                <a:prstClr val="black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hr-HR" sz="3200" dirty="0"/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820614" y="3176954"/>
            <a:ext cx="656492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/>
              <a:t>Rješenje:</a:t>
            </a:r>
          </a:p>
          <a:p>
            <a:r>
              <a:rPr lang="pl-PL" sz="2800" dirty="0"/>
              <a:t>		U = </a:t>
            </a:r>
            <a:r>
              <a:rPr lang="pl-PL" sz="2800" dirty="0" smtClean="0"/>
              <a:t>230  </a:t>
            </a:r>
            <a:r>
              <a:rPr lang="pl-PL" sz="2800" dirty="0"/>
              <a:t>V</a:t>
            </a:r>
          </a:p>
          <a:p>
            <a:r>
              <a:rPr lang="pl-PL" sz="2800" dirty="0"/>
              <a:t>		I = 0,4 A</a:t>
            </a:r>
          </a:p>
          <a:p>
            <a:r>
              <a:rPr lang="pl-PL" sz="2800" dirty="0"/>
              <a:t>		t = 60 s  </a:t>
            </a:r>
          </a:p>
          <a:p>
            <a:r>
              <a:rPr lang="pl-PL" sz="2800" dirty="0"/>
              <a:t>        W = U · I · t</a:t>
            </a:r>
          </a:p>
          <a:p>
            <a:r>
              <a:rPr lang="pl-PL" sz="2800" dirty="0"/>
              <a:t>       		 W = </a:t>
            </a:r>
            <a:r>
              <a:rPr lang="pl-PL" sz="2800" dirty="0" smtClean="0"/>
              <a:t>230V </a:t>
            </a:r>
            <a:r>
              <a:rPr lang="pl-PL" sz="2800" dirty="0"/>
              <a:t>· 0,4 A · 60 s</a:t>
            </a:r>
          </a:p>
          <a:p>
            <a:r>
              <a:rPr lang="pl-PL" sz="2800" dirty="0"/>
              <a:t>        		W = </a:t>
            </a:r>
            <a:r>
              <a:rPr lang="pl-PL" sz="2800" dirty="0" smtClean="0"/>
              <a:t>5520 </a:t>
            </a:r>
            <a:r>
              <a:rPr lang="pl-PL" sz="2800" dirty="0"/>
              <a:t>J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84867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1043768"/>
            <a:ext cx="9907137" cy="808479"/>
          </a:xfrm>
        </p:spPr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Snaga električne </a:t>
            </a:r>
            <a: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struje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8028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dirty="0"/>
              <a:t>Snaga električne struje </a:t>
            </a:r>
            <a:r>
              <a:rPr lang="pl-PL" i="1" dirty="0"/>
              <a:t>P</a:t>
            </a:r>
            <a:r>
              <a:rPr lang="pl-PL" dirty="0"/>
              <a:t> u nekom trošilu </a:t>
            </a:r>
          </a:p>
          <a:p>
            <a:pPr marL="0" indent="0" algn="ctr">
              <a:buNone/>
            </a:pPr>
            <a:r>
              <a:rPr lang="pl-PL" dirty="0"/>
              <a:t>jednaka je umnošku napona </a:t>
            </a:r>
            <a:r>
              <a:rPr lang="pl-PL" i="1" dirty="0"/>
              <a:t>U</a:t>
            </a:r>
            <a:r>
              <a:rPr lang="pl-PL" dirty="0"/>
              <a:t> na krajevima trošila i </a:t>
            </a:r>
          </a:p>
          <a:p>
            <a:pPr marL="0" indent="0" algn="ctr">
              <a:buNone/>
            </a:pPr>
            <a:r>
              <a:rPr lang="pl-PL" dirty="0"/>
              <a:t>struje</a:t>
            </a:r>
            <a:r>
              <a:rPr lang="pl-PL" i="1" dirty="0"/>
              <a:t> I </a:t>
            </a:r>
            <a:r>
              <a:rPr lang="pl-PL" dirty="0"/>
              <a:t>kroz trošilo.</a:t>
            </a:r>
          </a:p>
          <a:p>
            <a:pPr marL="0" indent="0" algn="ctr">
              <a:buNone/>
            </a:pPr>
            <a:endParaRPr lang="hr-HR" dirty="0"/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993" y="3489848"/>
            <a:ext cx="2609483" cy="83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3270738" y="4876800"/>
            <a:ext cx="533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/>
              <a:t>Jedinica snage  – vat (znak W).</a:t>
            </a:r>
          </a:p>
        </p:txBody>
      </p:sp>
    </p:spTree>
    <p:extLst>
      <p:ext uri="{BB962C8B-B14F-4D97-AF65-F5344CB8AC3E}">
        <p14:creationId xmlns:p14="http://schemas.microsoft.com/office/powerpoint/2010/main" val="302890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703798"/>
            <a:ext cx="9947031" cy="986890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Mjerne jedinice snage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5" name="Text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838200" y="1825625"/>
            <a:ext cx="5492016" cy="228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hr-HR" dirty="0">
                <a:latin typeface="+mn-lt"/>
                <a:cs typeface="Arial" charset="0"/>
              </a:rPr>
              <a:t>Kilovat :      </a:t>
            </a:r>
            <a:r>
              <a:rPr lang="hr-HR" b="1" dirty="0">
                <a:latin typeface="+mn-lt"/>
                <a:cs typeface="Arial" charset="0"/>
              </a:rPr>
              <a:t>1 kW  = 1000 W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r-HR" dirty="0">
                <a:latin typeface="+mn-lt"/>
                <a:cs typeface="Arial" charset="0"/>
              </a:rPr>
              <a:t>Megavat:    </a:t>
            </a:r>
            <a:r>
              <a:rPr lang="hr-HR" b="1" dirty="0">
                <a:latin typeface="+mn-lt"/>
                <a:cs typeface="Arial" charset="0"/>
              </a:rPr>
              <a:t>1 MW = 1 000 000 W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r-HR" dirty="0">
                <a:latin typeface="+mn-lt"/>
                <a:cs typeface="Arial" charset="0"/>
              </a:rPr>
              <a:t>Gigavat:      </a:t>
            </a:r>
            <a:r>
              <a:rPr lang="hr-HR" b="1" dirty="0">
                <a:latin typeface="+mn-lt"/>
                <a:cs typeface="Arial" charset="0"/>
              </a:rPr>
              <a:t>1 GW = 1 000 000 000 W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808892" y="4654062"/>
            <a:ext cx="59670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>
                <a:cs typeface="Arial" pitchFamily="34" charset="0"/>
              </a:rPr>
              <a:t>Kilovatsat</a:t>
            </a:r>
            <a:r>
              <a:rPr lang="hr-HR" sz="2800" b="1" dirty="0">
                <a:cs typeface="Arial" pitchFamily="34" charset="0"/>
              </a:rPr>
              <a:t> :  1 kWh = 1 000 W · 3 600 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 dirty="0">
                <a:cs typeface="Arial" pitchFamily="34" charset="0"/>
              </a:rPr>
              <a:t>                    1 kWh = 3</a:t>
            </a:r>
            <a:r>
              <a:rPr lang="en-US" sz="2800" b="1" dirty="0">
                <a:cs typeface="Arial" pitchFamily="34" charset="0"/>
              </a:rPr>
              <a:t> 600 000 J</a:t>
            </a:r>
          </a:p>
        </p:txBody>
      </p:sp>
    </p:spTree>
    <p:extLst>
      <p:ext uri="{BB962C8B-B14F-4D97-AF65-F5344CB8AC3E}">
        <p14:creationId xmlns:p14="http://schemas.microsoft.com/office/powerpoint/2010/main" val="262329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46412" y="365125"/>
            <a:ext cx="10207388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Zadatak 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55431" y="1380148"/>
            <a:ext cx="10515600" cy="1749913"/>
          </a:xfrm>
        </p:spPr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sz="2400" dirty="0">
                <a:solidFill>
                  <a:prstClr val="black"/>
                </a:solidFill>
                <a:cs typeface="Arial" pitchFamily="34" charset="0"/>
              </a:rPr>
              <a:t>Električna grijalica snage 2,5 kW uključena je dva sata. 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buFontTx/>
              <a:buAutoNum type="alphaLcParenR"/>
              <a:defRPr/>
            </a:pPr>
            <a:r>
              <a:rPr lang="en-US" sz="2400" dirty="0">
                <a:solidFill>
                  <a:prstClr val="black"/>
                </a:solidFill>
                <a:cs typeface="Arial" pitchFamily="34" charset="0"/>
              </a:rPr>
              <a:t>Koliki rad pritom obavi električna struja? U što se pretvara taj rad?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buFontTx/>
              <a:buAutoNum type="alphaLcParenR"/>
              <a:defRPr/>
            </a:pPr>
            <a:r>
              <a:rPr lang="en-US" sz="2400" dirty="0">
                <a:solidFill>
                  <a:prstClr val="black"/>
                </a:solidFill>
                <a:cs typeface="Arial" pitchFamily="34" charset="0"/>
              </a:rPr>
              <a:t>Koliko ćemo platiti za potrošenu električnu energiju, 1kWh = 1,05 kn</a:t>
            </a:r>
            <a:endParaRPr lang="hr-HR" sz="3200" dirty="0"/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381287" y="3257014"/>
            <a:ext cx="9896312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800" i="1" dirty="0">
                <a:latin typeface="+mn-lt"/>
                <a:cs typeface="Arial" charset="0"/>
              </a:rPr>
              <a:t>Rješenje:</a:t>
            </a:r>
            <a:endParaRPr lang="en-US" sz="2400" i="1" dirty="0">
              <a:latin typeface="+mn-lt"/>
              <a:cs typeface="Arial" charset="0"/>
            </a:endParaRPr>
          </a:p>
          <a:p>
            <a:pPr>
              <a:lnSpc>
                <a:spcPct val="200000"/>
              </a:lnSpc>
            </a:pPr>
            <a:r>
              <a:rPr lang="en-US" sz="2400" i="1" dirty="0">
                <a:latin typeface="+mn-lt"/>
                <a:cs typeface="Arial" charset="0"/>
              </a:rPr>
              <a:t>	a) W</a:t>
            </a:r>
            <a:r>
              <a:rPr lang="en-US" sz="2400" dirty="0">
                <a:latin typeface="+mn-lt"/>
                <a:cs typeface="Arial" charset="0"/>
              </a:rPr>
              <a:t> = </a:t>
            </a:r>
            <a:r>
              <a:rPr lang="en-US" sz="2400" i="1" dirty="0">
                <a:latin typeface="+mn-lt"/>
                <a:cs typeface="Arial" charset="0"/>
              </a:rPr>
              <a:t>P</a:t>
            </a:r>
            <a:r>
              <a:rPr lang="en-US" sz="2400" dirty="0">
                <a:latin typeface="+mn-lt"/>
                <a:cs typeface="Arial" charset="0"/>
              </a:rPr>
              <a:t>·</a:t>
            </a:r>
            <a:r>
              <a:rPr lang="en-US" sz="2400" i="1" dirty="0">
                <a:latin typeface="+mn-lt"/>
                <a:cs typeface="Arial" charset="0"/>
              </a:rPr>
              <a:t>t</a:t>
            </a:r>
            <a:r>
              <a:rPr lang="en-US" sz="2400" dirty="0">
                <a:latin typeface="+mn-lt"/>
                <a:cs typeface="Arial" charset="0"/>
              </a:rPr>
              <a:t> = 2 500 W · 2 h = 5000 Wh = 5 kWh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latin typeface="+mn-lt"/>
                <a:cs typeface="Arial" charset="0"/>
              </a:rPr>
              <a:t>                 Taj se rad električne struje pretvara u toplinu.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latin typeface="+mn-lt"/>
                <a:cs typeface="Arial" charset="0"/>
              </a:rPr>
              <a:t>	b) 5 kWh · 1,05 kn / kWh = 5,25 kn.</a:t>
            </a:r>
          </a:p>
          <a:p>
            <a:pPr>
              <a:lnSpc>
                <a:spcPct val="150000"/>
              </a:lnSpc>
            </a:pPr>
            <a:endParaRPr lang="en-US" sz="2800" i="1" dirty="0"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233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96954" y="903091"/>
            <a:ext cx="10056845" cy="986890"/>
          </a:xfrm>
        </p:spPr>
        <p:txBody>
          <a:bodyPr>
            <a:normAutofit/>
          </a:bodyPr>
          <a:lstStyle/>
          <a:p>
            <a:r>
              <a:rPr lang="hr-HR" sz="4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Koliko plaćamo električnu </a:t>
            </a:r>
            <a:r>
              <a:rPr lang="hr-H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energiju?</a:t>
            </a:r>
            <a:endParaRPr lang="hr-HR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91308" y="2062305"/>
            <a:ext cx="10369062" cy="145462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sz="3200" dirty="0">
                <a:cs typeface="Alef" panose="00000500000000000000" pitchFamily="2" charset="-79"/>
              </a:rPr>
              <a:t>Kako se mjeri količina električne energije pretvorena (iskorištena) u </a:t>
            </a:r>
            <a:r>
              <a:rPr lang="hr-HR" altLang="sr-Latn-RS" sz="3200" dirty="0" smtClean="0">
                <a:cs typeface="Alef" panose="00000500000000000000" pitchFamily="2" charset="-79"/>
              </a:rPr>
              <a:t>kućanstvu?</a:t>
            </a:r>
          </a:p>
          <a:p>
            <a:pPr marL="0" indent="0">
              <a:lnSpc>
                <a:spcPct val="150000"/>
              </a:lnSpc>
              <a:buSzPct val="81000"/>
              <a:buNone/>
            </a:pPr>
            <a:r>
              <a:rPr lang="hr-HR" altLang="sr-Latn-RS" sz="3200" dirty="0" smtClean="0">
                <a:cs typeface="Alef" panose="00000500000000000000" pitchFamily="2" charset="-79"/>
              </a:rPr>
              <a:t>Odgovor na pitanje potražite u videu.</a:t>
            </a: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pic>
        <p:nvPicPr>
          <p:cNvPr id="6" name="Picture 6" descr="zzi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768" y="3223846"/>
            <a:ext cx="1877815" cy="166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953" y="4227632"/>
            <a:ext cx="972563" cy="103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953" y="5530239"/>
            <a:ext cx="1175059" cy="626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kstniOkvir 6"/>
          <p:cNvSpPr txBox="1"/>
          <p:nvPr/>
        </p:nvSpPr>
        <p:spPr>
          <a:xfrm>
            <a:off x="1488831" y="5182257"/>
            <a:ext cx="8745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400" dirty="0">
                <a:cs typeface="Arial" charset="0"/>
              </a:rPr>
              <a:t>Potrošnju električne energije u kućanstvu plaćamo</a:t>
            </a:r>
          </a:p>
          <a:p>
            <a:pPr algn="ctr">
              <a:lnSpc>
                <a:spcPct val="150000"/>
              </a:lnSpc>
            </a:pPr>
            <a:r>
              <a:rPr lang="hr-HR" sz="2400" dirty="0">
                <a:cs typeface="Arial" charset="0"/>
              </a:rPr>
              <a:t>prema potrošenim </a:t>
            </a:r>
            <a:r>
              <a:rPr lang="hr-HR" sz="2400" dirty="0" smtClean="0">
                <a:cs typeface="Arial" charset="0"/>
              </a:rPr>
              <a:t>kilovatsatima.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4436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1</a:t>
            </a:r>
            <a:endParaRPr lang="hr-HR" sz="3600" b="1" dirty="0">
              <a:solidFill>
                <a:srgbClr val="FCF26A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10" name="Rezervirano mjesto sadržaja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cs typeface="Arial" charset="0"/>
              </a:rPr>
              <a:t>U koje oblike energije se pretvara rad električne energije</a:t>
            </a:r>
            <a:r>
              <a:rPr lang="en-US" dirty="0" smtClean="0">
                <a:cs typeface="Arial" charset="0"/>
              </a:rPr>
              <a:t>?</a:t>
            </a:r>
            <a:endParaRPr lang="hr-HR" dirty="0" smtClean="0">
              <a:cs typeface="Arial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cs typeface="Arial" charset="0"/>
              </a:rPr>
              <a:t>Kada </a:t>
            </a:r>
            <a:r>
              <a:rPr lang="en-US" dirty="0">
                <a:cs typeface="Arial" charset="0"/>
              </a:rPr>
              <a:t>rabimo mjernu jedinicu </a:t>
            </a:r>
            <a:r>
              <a:rPr lang="en-US" dirty="0" smtClean="0">
                <a:cs typeface="Arial" charset="0"/>
              </a:rPr>
              <a:t>kWh</a:t>
            </a:r>
            <a:r>
              <a:rPr lang="hr-HR" dirty="0" smtClean="0">
                <a:cs typeface="Arial" charset="0"/>
              </a:rPr>
              <a:t>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hr-HR" dirty="0"/>
              <a:t>Električna žarulja snage 100 W svijetli 10 sati. Koliku će električnu energiju pritom potrošiti? Koliko će električne energije potrošiti LED žarulja snage 18 W ako svijetli jednako dugo? 	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hr-HR" dirty="0"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ppt/theme/theme2.xml><?xml version="1.0" encoding="utf-8"?>
<a:theme xmlns:a="http://schemas.openxmlformats.org/drawingml/2006/main" name="1_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1612</TotalTime>
  <Words>344</Words>
  <Application>Microsoft Office PowerPoint</Application>
  <PresentationFormat>Široki zaslon</PresentationFormat>
  <Paragraphs>60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2</vt:i4>
      </vt:variant>
      <vt:variant>
        <vt:lpstr>Naslovi slajdova</vt:lpstr>
      </vt:variant>
      <vt:variant>
        <vt:i4>10</vt:i4>
      </vt:variant>
    </vt:vector>
  </HeadingPairs>
  <TitlesOfParts>
    <vt:vector size="17" baseType="lpstr">
      <vt:lpstr>Alef</vt:lpstr>
      <vt:lpstr>Arial</vt:lpstr>
      <vt:lpstr>Calibri</vt:lpstr>
      <vt:lpstr>Calibri Light</vt:lpstr>
      <vt:lpstr>Consolas</vt:lpstr>
      <vt:lpstr>Tema sustava Office</vt:lpstr>
      <vt:lpstr>1_Tema sustava Office</vt:lpstr>
      <vt:lpstr>PowerPoint prezentacija</vt:lpstr>
      <vt:lpstr>Razmislite </vt:lpstr>
      <vt:lpstr>Rad električne struje u strujnom krugu </vt:lpstr>
      <vt:lpstr>Zadatak </vt:lpstr>
      <vt:lpstr>Snaga električne struje </vt:lpstr>
      <vt:lpstr>Mjerne jedinice snage </vt:lpstr>
      <vt:lpstr>Zadatak </vt:lpstr>
      <vt:lpstr>Koliko plaćamo električnu energiju?</vt:lpstr>
      <vt:lpstr>PowerPoint prezentacija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25</cp:revision>
  <dcterms:created xsi:type="dcterms:W3CDTF">2020-09-12T17:39:48Z</dcterms:created>
  <dcterms:modified xsi:type="dcterms:W3CDTF">2020-09-27T12:45:53Z</dcterms:modified>
</cp:coreProperties>
</file>